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78" r:id="rId4"/>
    <p:sldId id="570" r:id="rId5"/>
    <p:sldId id="571" r:id="rId6"/>
    <p:sldId id="572" r:id="rId7"/>
    <p:sldId id="573" r:id="rId8"/>
    <p:sldId id="577" r:id="rId9"/>
    <p:sldId id="574" r:id="rId10"/>
    <p:sldId id="576" r:id="rId11"/>
    <p:sldId id="578" r:id="rId12"/>
    <p:sldId id="599" r:id="rId13"/>
    <p:sldId id="600" r:id="rId14"/>
    <p:sldId id="601" r:id="rId15"/>
    <p:sldId id="607" r:id="rId16"/>
    <p:sldId id="605" r:id="rId17"/>
    <p:sldId id="606" r:id="rId18"/>
    <p:sldId id="602" r:id="rId19"/>
    <p:sldId id="603" r:id="rId20"/>
    <p:sldId id="608" r:id="rId21"/>
    <p:sldId id="604" r:id="rId22"/>
    <p:sldId id="620" r:id="rId23"/>
    <p:sldId id="628" r:id="rId24"/>
    <p:sldId id="621" r:id="rId25"/>
    <p:sldId id="622" r:id="rId26"/>
    <p:sldId id="623" r:id="rId27"/>
    <p:sldId id="624" r:id="rId28"/>
    <p:sldId id="625" r:id="rId29"/>
    <p:sldId id="626" r:id="rId30"/>
    <p:sldId id="627" r:id="rId31"/>
    <p:sldId id="259" r:id="rId32"/>
    <p:sldId id="569" r:id="rId33"/>
    <p:sldId id="634" r:id="rId34"/>
    <p:sldId id="636" r:id="rId35"/>
    <p:sldId id="637" r:id="rId36"/>
    <p:sldId id="638" r:id="rId37"/>
    <p:sldId id="639" r:id="rId38"/>
    <p:sldId id="640" r:id="rId39"/>
    <p:sldId id="641" r:id="rId40"/>
    <p:sldId id="646" r:id="rId41"/>
    <p:sldId id="644" r:id="rId42"/>
    <p:sldId id="512" r:id="rId43"/>
    <p:sldId id="579" r:id="rId44"/>
    <p:sldId id="583" r:id="rId45"/>
    <p:sldId id="585" r:id="rId46"/>
    <p:sldId id="584" r:id="rId47"/>
    <p:sldId id="581" r:id="rId48"/>
    <p:sldId id="580" r:id="rId49"/>
    <p:sldId id="586" r:id="rId50"/>
    <p:sldId id="587" r:id="rId51"/>
    <p:sldId id="588" r:id="rId52"/>
    <p:sldId id="630" r:id="rId53"/>
    <p:sldId id="589" r:id="rId54"/>
    <p:sldId id="592" r:id="rId55"/>
    <p:sldId id="596" r:id="rId56"/>
    <p:sldId id="598" r:id="rId57"/>
    <p:sldId id="597" r:id="rId58"/>
    <p:sldId id="595" r:id="rId59"/>
    <p:sldId id="594" r:id="rId60"/>
    <p:sldId id="593" r:id="rId61"/>
    <p:sldId id="632" r:id="rId62"/>
    <p:sldId id="590" r:id="rId63"/>
    <p:sldId id="591" r:id="rId64"/>
    <p:sldId id="633" r:id="rId65"/>
    <p:sldId id="610" r:id="rId66"/>
    <p:sldId id="613" r:id="rId67"/>
    <p:sldId id="647" r:id="rId68"/>
    <p:sldId id="648" r:id="rId69"/>
    <p:sldId id="612" r:id="rId70"/>
    <p:sldId id="649" r:id="rId71"/>
    <p:sldId id="650" r:id="rId72"/>
    <p:sldId id="651" r:id="rId73"/>
    <p:sldId id="652" r:id="rId74"/>
    <p:sldId id="653" r:id="rId75"/>
    <p:sldId id="654" r:id="rId76"/>
    <p:sldId id="316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667000"/>
            <a:ext cx="7010400" cy="4038600"/>
          </a:xfrm>
        </p:spPr>
        <p:txBody>
          <a:bodyPr>
            <a:noAutofit/>
          </a:bodyPr>
          <a:lstStyle/>
          <a:p>
            <a:endParaRPr lang="sr-Cyrl-CS" sz="2000" dirty="0" smtClean="0"/>
          </a:p>
          <a:p>
            <a:r>
              <a:rPr lang="sr-Cyrl-CS" sz="2000" b="1" dirty="0" smtClean="0">
                <a:solidFill>
                  <a:schemeClr val="accent1">
                    <a:lumMod val="75000"/>
                  </a:schemeClr>
                </a:solidFill>
              </a:rPr>
              <a:t>ГОДИШЊ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sr-Cyrl-CS" sz="2000" b="1" dirty="0" smtClean="0">
                <a:solidFill>
                  <a:schemeClr val="accent1">
                    <a:lumMod val="75000"/>
                  </a:schemeClr>
                </a:solidFill>
              </a:rPr>
              <a:t>  НАГРАД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sr-Cyrl-CS" sz="2000" b="1" dirty="0" smtClean="0">
                <a:solidFill>
                  <a:schemeClr val="accent1">
                    <a:lumMod val="75000"/>
                  </a:schemeClr>
                </a:solidFill>
              </a:rPr>
              <a:t>  ЗА АРХИТЕКТУРУ </a:t>
            </a:r>
            <a:endParaRPr lang="en-US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sz="2000" b="1" dirty="0" smtClean="0">
                <a:solidFill>
                  <a:schemeClr val="accent1">
                    <a:lumMod val="75000"/>
                  </a:schemeClr>
                </a:solidFill>
              </a:rPr>
              <a:t>УДРУЖЕЊА АРХИТЕКАТА СРБИЈЕ</a:t>
            </a:r>
          </a:p>
          <a:p>
            <a:r>
              <a:rPr lang="sr-Cyrl-RS" sz="2000" dirty="0" smtClean="0">
                <a:solidFill>
                  <a:schemeClr val="accent1">
                    <a:lumMod val="75000"/>
                  </a:schemeClr>
                </a:solidFill>
              </a:rPr>
              <a:t>з</a:t>
            </a:r>
            <a:r>
              <a:rPr lang="sr-Cyrl-CS" sz="2000" dirty="0" smtClean="0">
                <a:solidFill>
                  <a:schemeClr val="accent1">
                    <a:lumMod val="75000"/>
                  </a:schemeClr>
                </a:solidFill>
              </a:rPr>
              <a:t>а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sz="2000" dirty="0" smtClean="0">
                <a:solidFill>
                  <a:schemeClr val="accent1">
                    <a:lumMod val="75000"/>
                  </a:schemeClr>
                </a:solidFill>
              </a:rPr>
              <a:t>Најуспешније архитектонско дело из свих области архитектуре реализовано у  201</a:t>
            </a:r>
            <a:r>
              <a:rPr lang="sr-Latn-RS" sz="20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sr-Cyrl-CS" sz="2000" dirty="0" smtClean="0">
                <a:solidFill>
                  <a:schemeClr val="accent1">
                    <a:lumMod val="75000"/>
                  </a:schemeClr>
                </a:solidFill>
              </a:rPr>
              <a:t>.  години закључно са 31. 12. 201</a:t>
            </a:r>
            <a:r>
              <a:rPr lang="sr-Latn-RS" sz="20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sr-Cyrl-CS" sz="2000" dirty="0" smtClean="0">
                <a:solidFill>
                  <a:schemeClr val="accent1">
                    <a:lumMod val="75000"/>
                  </a:schemeClr>
                </a:solidFill>
              </a:rPr>
              <a:t>. године</a:t>
            </a:r>
          </a:p>
        </p:txBody>
      </p:sp>
      <p:pic>
        <p:nvPicPr>
          <p:cNvPr id="1026" name="Picture 2" descr="uas-novo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59" y="685800"/>
            <a:ext cx="3220081" cy="150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27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52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325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3000" y="3105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7763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"/>
            <a:ext cx="8953500" cy="61722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Повељом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Удружења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архитеката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Србије</a:t>
            </a:r>
            <a:endParaRPr lang="sr-Cyrl-C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за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најуспешније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дело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наших архитеката које је реализовано у иностранству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за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201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годину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награђуј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у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се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r-Cyrl-C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Зоран Радојичић </a:t>
            </a: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аутор/ архитекта</a:t>
            </a:r>
          </a:p>
          <a:p>
            <a:pPr marL="0" indent="0" algn="ctr">
              <a:buNone/>
            </a:pP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Светлана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Петровић </a:t>
            </a:r>
          </a:p>
          <a:p>
            <a:pPr marL="0" indent="0"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руководилац пројекта Београд, архитекта</a:t>
            </a:r>
          </a:p>
          <a:p>
            <a:pPr marL="0" indent="0"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 smtClean="0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endParaRPr lang="sr-Cyrl-C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руководилац пројекта Акра, архитекта</a:t>
            </a:r>
          </a:p>
          <a:p>
            <a:pPr marL="0" indent="0"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„Ghana Airport Cargo Centre“, Accra, Ghana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2822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3855" y="5638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Светлана Петровић, руководилац 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руководилац пројекта Акра,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 smtClean="0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-457200"/>
            <a:ext cx="9144000" cy="60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4959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638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Светлана Петровић, руководилац 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руководилац пројекта Акра,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 smtClean="0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4" y="-304800"/>
            <a:ext cx="8926171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330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638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Светлана Петровић, руководилац 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руководилац пројекта Акра,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9144000" cy="60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6671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0" y="25908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Светлана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Петровић, </a:t>
            </a:r>
            <a:endParaRPr lang="sr-Cyrl-C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руководилац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endParaRPr lang="sr-Cyrl-C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руководилац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пројекта </a:t>
            </a:r>
            <a:r>
              <a:rPr lang="sr-Cyrl-CS" dirty="0" err="1" smtClean="0">
                <a:solidFill>
                  <a:schemeClr val="accent1">
                    <a:lumMod val="75000"/>
                  </a:schemeClr>
                </a:solidFill>
              </a:rPr>
              <a:t>Акра,архитекта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43053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83402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68547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Светлана Петровић, руководилац 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руководилац пројекта Акра,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37" y="-533400"/>
            <a:ext cx="915343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999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6388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Светлана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Петровић, руководилац 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руководилац пројекта Акра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, архитекта;</a:t>
            </a:r>
            <a:r>
              <a:rPr lang="sr-Latn-M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-533400"/>
            <a:ext cx="81153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1174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33925" y="2590800"/>
            <a:ext cx="4410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Светлана Петровић,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руководилац 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руководилац пројекта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Акра,архитекта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 smtClean="0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458152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9048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09600"/>
            <a:ext cx="8915400" cy="5516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Наградом Удружења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архитеката Србије </a:t>
            </a:r>
            <a:endParaRPr lang="sr-Latn-RS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„Алексеј Бркић“ за најуспешније дело из области архитектуре за 201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6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годину награђуј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е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се</a:t>
            </a:r>
            <a:endParaRPr lang="sr-Latn-RS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Аутор</a:t>
            </a: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Предраг 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</a:t>
            </a:r>
            <a:r>
              <a:rPr lang="sr-Cyrl-RS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илутиновић</a:t>
            </a:r>
            <a:endParaRPr lang="sr-Cyrl-R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sr-Cyrl-RS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Параолимпијски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центар, Крагујевац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endParaRPr lang="sr-Latn-RS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>
              <a:buNone/>
            </a:pPr>
            <a:endParaRPr lang="sr-Cyrl-CS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sr-Cyrl-CS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48200" y="2590800"/>
            <a:ext cx="502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Светлана Петровић,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руководилац 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руководилац пројекта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Акра,архитекта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 smtClean="0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9189"/>
            <a:ext cx="4352925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129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68547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Зоран Радојичић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аутор/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архитекта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;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Светлана Петровић, руководилац пројекта Београд,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Жарко </a:t>
            </a:r>
            <a:r>
              <a:rPr lang="sr-Cyrl-CS" dirty="0" err="1">
                <a:solidFill>
                  <a:schemeClr val="accent1">
                    <a:lumMod val="75000"/>
                  </a:schemeClr>
                </a:solidFill>
              </a:rPr>
              <a:t>Ћајић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, руководилац пројекта Акра, архитекта;</a:t>
            </a:r>
            <a:r>
              <a:rPr lang="sr-Latn-M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Airport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Cargo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Centre“,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Accra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dirty="0" err="1">
                <a:solidFill>
                  <a:schemeClr val="accent1">
                    <a:lumMod val="75000"/>
                  </a:schemeClr>
                </a:solidFill>
              </a:rPr>
              <a:t>Ghana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-381000"/>
            <a:ext cx="9130145" cy="60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3146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Наградом Удружења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архитеката Србије </a:t>
            </a:r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за најуспелији студентски пројекат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архитектуре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студента архитектуре за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201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. годину награђуј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е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 се</a:t>
            </a:r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2589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5"/>
    </mc:Choice>
    <mc:Fallback xmlns="">
      <p:transition spd="slow" advTm="1066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342900" y="6172200"/>
            <a:ext cx="8610600" cy="838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839200" cy="6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6"/>
    </mc:Choice>
    <mc:Fallback xmlns="">
      <p:transition spd="slow" advTm="1471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>
            <a:fillRect/>
          </a:stretch>
        </p:blipFill>
        <p:spPr>
          <a:xfrm>
            <a:off x="228600" y="0"/>
            <a:ext cx="8153400" cy="61150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867400"/>
            <a:ext cx="8610600" cy="838200"/>
          </a:xfrm>
        </p:spPr>
        <p:txBody>
          <a:bodyPr/>
          <a:lstStyle/>
          <a:p>
            <a:r>
              <a:rPr lang="sr-Cyrl-RS" sz="1800" dirty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sz="18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sz="1800" dirty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sz="1800" dirty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0410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4"/>
    </mc:Choice>
    <mc:Fallback xmlns="">
      <p:transition spd="slow" advTm="1123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342900" y="6172200"/>
            <a:ext cx="8610600" cy="838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sz="18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sz="1800" dirty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1800" dirty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27709"/>
            <a:ext cx="8769927" cy="61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5"/>
    </mc:Choice>
    <mc:Fallback xmlns="">
      <p:transition spd="slow" advTm="1127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342900" y="6172200"/>
            <a:ext cx="8610600" cy="838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839200" cy="6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7"/>
    </mc:Choice>
    <mc:Fallback xmlns="">
      <p:transition spd="slow" advTm="1110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342900" y="6172200"/>
            <a:ext cx="8610600" cy="838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3395"/>
            <a:ext cx="8534400" cy="60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5"/>
    </mc:Choice>
    <mc:Fallback xmlns="">
      <p:transition spd="slow" advTm="1095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342900" y="6172200"/>
            <a:ext cx="8610600" cy="838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839200" cy="6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8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6"/>
    </mc:Choice>
    <mc:Fallback xmlns="">
      <p:transition spd="slow" advTm="1094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342900" y="6172200"/>
            <a:ext cx="8610600" cy="838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3" y="0"/>
            <a:ext cx="8832273" cy="62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1"/>
    </mc:Choice>
    <mc:Fallback xmlns="">
      <p:transition spd="slow" advTm="1145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1735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463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7688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342900" y="6172200"/>
            <a:ext cx="8610600" cy="838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Милош Стојковић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 студент архитектуре</a:t>
            </a:r>
            <a:r>
              <a:rPr lang="sr-Latn-RS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1800" dirty="0" smtClean="0">
                <a:solidFill>
                  <a:schemeClr val="accent1">
                    <a:lumMod val="75000"/>
                  </a:schemeClr>
                </a:solidFill>
              </a:rPr>
              <a:t>Градски музеј воде- кућа воде</a:t>
            </a:r>
            <a:endParaRPr 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sr-Latn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839200" cy="62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3"/>
    </mc:Choice>
    <mc:Fallback xmlns="">
      <p:transition spd="slow" advTm="1192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ОСТАЛИ РАДОВИ</a:t>
            </a:r>
          </a:p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 У КАТЕГОРИЈИ </a:t>
            </a:r>
          </a:p>
          <a:p>
            <a:pPr algn="ctr">
              <a:buNone/>
            </a:pPr>
            <a:endParaRPr lang="sr-Cyrl-C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најуспешније архитектонско дело из свих области архитектуре реализовано</a:t>
            </a:r>
          </a:p>
          <a:p>
            <a:pPr lvl="0"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 у 201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. години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 advTm="1073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sr-Cyrl-C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у Улици Мике Илића</a:t>
            </a:r>
          </a:p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Аутор</a:t>
            </a:r>
          </a:p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Весна Цагић Милошевић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09113"/>
      </p:ext>
    </p:extLst>
  </p:cSld>
  <p:clrMapOvr>
    <a:masterClrMapping/>
  </p:clrMapOvr>
  <p:transition advClick="0" advTm="11363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310583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5818"/>
      </p:ext>
    </p:extLst>
  </p:cSld>
  <p:clrMapOvr>
    <a:masterClrMapping/>
  </p:clrMapOvr>
  <p:transition advClick="0" advTm="1107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310583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2974"/>
      </p:ext>
    </p:extLst>
  </p:cSld>
  <p:clrMapOvr>
    <a:masterClrMapping/>
  </p:clrMapOvr>
  <p:transition advClick="0" advTm="1119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310583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60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08018"/>
      </p:ext>
    </p:extLst>
  </p:cSld>
  <p:clrMapOvr>
    <a:masterClrMapping/>
  </p:clrMapOvr>
  <p:transition advClick="0" advTm="11355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310583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-6927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87209"/>
      </p:ext>
    </p:extLst>
  </p:cSld>
  <p:clrMapOvr>
    <a:masterClrMapping/>
  </p:clrMapOvr>
  <p:transition advClick="0" advTm="1178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310583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1"/>
            <a:ext cx="755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24797"/>
      </p:ext>
    </p:extLst>
  </p:cSld>
  <p:clrMapOvr>
    <a:masterClrMapping/>
  </p:clrMapOvr>
  <p:transition advClick="0" advTm="1106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310583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70699"/>
      </p:ext>
    </p:extLst>
  </p:cSld>
  <p:clrMapOvr>
    <a:masterClrMapping/>
  </p:clrMapOvr>
  <p:transition advClick="0" advTm="10739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" y="622552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65990"/>
      </p:ext>
    </p:extLst>
  </p:cSld>
  <p:clrMapOvr>
    <a:masterClrMapping/>
  </p:clrMapOvr>
  <p:transition advClick="0" advTm="1143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1735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4135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59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96223"/>
      </p:ext>
    </p:extLst>
  </p:cSld>
  <p:clrMapOvr>
    <a:masterClrMapping/>
  </p:clrMapOvr>
  <p:transition advClick="0" advTm="7226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310583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Весна Цагић Милошевић, архитекта</a:t>
            </a:r>
            <a:endParaRPr lang="en-US" dirty="0"/>
          </a:p>
          <a:p>
            <a:pPr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у Улици Мике </a:t>
            </a: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Илића</a:t>
            </a: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35293"/>
      </p:ext>
    </p:extLst>
  </p:cSld>
  <p:clrMapOvr>
    <a:masterClrMapping/>
  </p:clrMapOvr>
  <p:transition advClick="0" advTm="893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0" y="1600200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endParaRPr lang="sr-Cyrl-R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Београд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Аутори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Дијана </a:t>
            </a:r>
            <a:r>
              <a:rPr lang="sr-Cyrl-RS" dirty="0" err="1" smtClean="0">
                <a:solidFill>
                  <a:schemeClr val="accent1">
                    <a:lumMod val="75000"/>
                  </a:schemeClr>
                </a:solidFill>
              </a:rPr>
              <a:t>Аџемовић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 Анђелковић</a:t>
            </a: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Владимир Анђелковић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4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635"/>
    </mc:Choice>
    <mc:Fallback xmlns="">
      <p:transition spd="slow" advTm="11635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1" y="6019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 и Владимир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објекта, Београд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" y="152400"/>
            <a:ext cx="806767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78378"/>
      </p:ext>
    </p:extLst>
  </p:cSld>
  <p:clrMapOvr>
    <a:masterClrMapping/>
  </p:clrMapOvr>
  <p:transition advClick="0" advTm="11523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0" y="6019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52400"/>
            <a:ext cx="80581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9992"/>
      </p:ext>
    </p:extLst>
  </p:cSld>
  <p:clrMapOvr>
    <a:masterClrMapping/>
  </p:clrMapOvr>
  <p:transition advClick="0" advTm="11555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0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28600"/>
            <a:ext cx="80391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75191"/>
      </p:ext>
    </p:extLst>
  </p:cSld>
  <p:clrMapOvr>
    <a:masterClrMapping/>
  </p:clrMapOvr>
  <p:transition advClick="0" advTm="12019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1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" y="304800"/>
            <a:ext cx="80676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42470"/>
      </p:ext>
    </p:extLst>
  </p:cSld>
  <p:clrMapOvr>
    <a:masterClrMapping/>
  </p:clrMapOvr>
  <p:transition advClick="0" advTm="11771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1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304800"/>
            <a:ext cx="80486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19996"/>
      </p:ext>
    </p:extLst>
  </p:cSld>
  <p:clrMapOvr>
    <a:masterClrMapping/>
  </p:clrMapOvr>
  <p:transition advClick="0" advTm="11699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1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304800"/>
            <a:ext cx="80486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17880"/>
      </p:ext>
    </p:extLst>
  </p:cSld>
  <p:clrMapOvr>
    <a:masterClrMapping/>
  </p:clrMapOvr>
  <p:transition advClick="0" advTm="11115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1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" y="228600"/>
            <a:ext cx="80295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47159"/>
      </p:ext>
    </p:extLst>
  </p:cSld>
  <p:clrMapOvr>
    <a:masterClrMapping/>
  </p:clrMapOvr>
  <p:transition advClick="0" advTm="1096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1735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05" y="-167422"/>
            <a:ext cx="9388009" cy="62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6016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1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304800"/>
            <a:ext cx="80486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90874"/>
      </p:ext>
    </p:extLst>
  </p:cSld>
  <p:clrMapOvr>
    <a:masterClrMapping/>
  </p:clrMapOvr>
  <p:transition advClick="0" advTm="10674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0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" y="381000"/>
            <a:ext cx="80486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7404"/>
      </p:ext>
    </p:extLst>
  </p:cSld>
  <p:clrMapOvr>
    <a:masterClrMapping/>
  </p:clrMapOvr>
  <p:transition advClick="0" advTm="11043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0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Дијана Аџемовић Анђелковић,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архтекта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 и Владимир Анђелковић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Објекат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ОШ „Светозар Марковић“- ентеријер надзиданог дела објекта, Београд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409575"/>
            <a:ext cx="80391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94865"/>
      </p:ext>
    </p:extLst>
  </p:cSld>
  <p:clrMapOvr>
    <a:masterClrMapping/>
  </p:clrMapOvr>
  <p:transition advClick="0" advTm="9418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0" y="1600200"/>
            <a:ext cx="9144000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</a:p>
          <a:p>
            <a:pPr marL="0" indent="0" algn="ctr">
              <a:buNone/>
            </a:pP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Аутор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и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Петар Симовић</a:t>
            </a: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Марија Симовић</a:t>
            </a:r>
          </a:p>
        </p:txBody>
      </p:sp>
    </p:spTree>
    <p:extLst>
      <p:ext uri="{BB962C8B-B14F-4D97-AF65-F5344CB8AC3E}">
        <p14:creationId xmlns:p14="http://schemas.microsoft.com/office/powerpoint/2010/main" val="38775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1"/>
    </mc:Choice>
    <mc:Fallback xmlns="">
      <p:transition spd="slow" advTm="1113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00" y="2967335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9616"/>
      </p:ext>
    </p:extLst>
  </p:cSld>
  <p:clrMapOvr>
    <a:masterClrMapping/>
  </p:clrMapOvr>
  <p:transition advClick="0" advTm="11651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43600" y="2967335"/>
            <a:ext cx="29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48660"/>
      </p:ext>
    </p:extLst>
  </p:cSld>
  <p:clrMapOvr>
    <a:masterClrMapping/>
  </p:clrMapOvr>
  <p:transition advClick="0" advTm="9266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0" y="2967335"/>
            <a:ext cx="300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4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3840"/>
      </p:ext>
    </p:extLst>
  </p:cSld>
  <p:clrMapOvr>
    <a:masterClrMapping/>
  </p:clrMapOvr>
  <p:transition advClick="0" advTm="10971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57800" y="2967335"/>
            <a:ext cx="29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9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938"/>
      </p:ext>
    </p:extLst>
  </p:cSld>
  <p:clrMapOvr>
    <a:masterClrMapping/>
  </p:clrMapOvr>
  <p:transition advClick="0" advTm="11074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62600" y="2967335"/>
            <a:ext cx="29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0"/>
            <a:ext cx="4559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62793"/>
      </p:ext>
    </p:extLst>
  </p:cSld>
  <p:clrMapOvr>
    <a:masterClrMapping/>
  </p:clrMapOvr>
  <p:transition advClick="0" advTm="11515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38800" y="2967335"/>
            <a:ext cx="29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87123"/>
      </p:ext>
    </p:extLst>
  </p:cSld>
  <p:clrMapOvr>
    <a:masterClrMapping/>
  </p:clrMapOvr>
  <p:transition advClick="0" advTm="1147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2600" cy="58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4392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86400" y="2960362"/>
            <a:ext cx="2971800" cy="9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76332"/>
      </p:ext>
    </p:extLst>
  </p:cSld>
  <p:clrMapOvr>
    <a:masterClrMapping/>
  </p:clrMapOvr>
  <p:transition advClick="0" advTm="11051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86400" y="2960362"/>
            <a:ext cx="2971800" cy="9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62440"/>
      </p:ext>
    </p:extLst>
  </p:cSld>
  <p:clrMapOvr>
    <a:masterClrMapping/>
  </p:clrMapOvr>
  <p:transition advClick="0" advTm="9506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100" y="617356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17271"/>
      </p:ext>
    </p:extLst>
  </p:cSld>
  <p:clrMapOvr>
    <a:masterClrMapping/>
  </p:clrMapOvr>
  <p:transition advClick="0" advTm="10483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10200" y="2967335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Петар Симовић, архитекта и Марија Симовић, архитекта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 Housing, 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498"/>
      </p:ext>
    </p:extLst>
  </p:cSld>
  <p:clrMapOvr>
    <a:masterClrMapping/>
  </p:clrMapOvr>
  <p:transition advClick="0" advTm="10571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sr-Cyrl-C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endParaRPr lang="sr-Cyrl-CS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sr-Cyrl-CS" dirty="0" smtClean="0">
                <a:solidFill>
                  <a:schemeClr val="accent1">
                    <a:lumMod val="75000"/>
                  </a:schemeClr>
                </a:solidFill>
              </a:rPr>
              <a:t>Студентски 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пројекат архитектуре за 201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sr-Cyrl-CS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23725"/>
      </p:ext>
    </p:extLst>
  </p:cSld>
  <p:clrMapOvr>
    <a:masterClrMapping/>
  </p:clrMapOvr>
  <p:transition advClick="0" advTm="12571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0" y="1066800"/>
            <a:ext cx="914400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Мултифункционални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 објека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т „Орао“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Београд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Александра Стевановић,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19600" y="310583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Александра Стевановић, студент архитектуре</a:t>
            </a: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Мултифункционални објекат „Орао“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5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11668"/>
      </p:ext>
    </p:extLst>
  </p:cSld>
  <p:clrMapOvr>
    <a:masterClrMapping/>
  </p:clrMapOvr>
  <p:transition advClick="0" advTm="1044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19600" y="310583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Александра Стевановић, студент архитектуре</a:t>
            </a: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Мултифункционални објекат „Орао“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115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64547"/>
      </p:ext>
    </p:extLst>
  </p:cSld>
  <p:clrMapOvr>
    <a:masterClrMapping/>
  </p:clrMapOvr>
  <p:transition advClick="0" advTm="11139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0" y="1357563"/>
            <a:ext cx="9144000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Социјално становање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Сања Цветковић,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9"/>
    </mc:Choice>
    <mc:Fallback xmlns="">
      <p:transition spd="slow" advTm="11179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Сања Цветковић,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Социјално становање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1" y="228600"/>
            <a:ext cx="80200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14047"/>
      </p:ext>
    </p:extLst>
  </p:cSld>
  <p:clrMapOvr>
    <a:masterClrMapping/>
  </p:clrMapOvr>
  <p:transition advClick="0" advTm="1125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1735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9296400" cy="62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7236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Сања Цветковић,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Социјално становање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1" y="304800"/>
            <a:ext cx="80581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30592"/>
      </p:ext>
    </p:extLst>
  </p:cSld>
  <p:clrMapOvr>
    <a:masterClrMapping/>
  </p:clrMapOvr>
  <p:transition advClick="0" advTm="11107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Сања Цветковић,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Социјално становање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304800"/>
            <a:ext cx="80772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74753"/>
      </p:ext>
    </p:extLst>
  </p:cSld>
  <p:clrMapOvr>
    <a:masterClrMapping/>
  </p:clrMapOvr>
  <p:transition advClick="0" advTm="1089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Сања Цветковић,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Социјално становање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304800"/>
            <a:ext cx="80772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8172"/>
      </p:ext>
    </p:extLst>
  </p:cSld>
  <p:clrMapOvr>
    <a:masterClrMapping/>
  </p:clrMapOvr>
  <p:transition advClick="0" advTm="10939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Сања Цветковић,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Социјално становање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3" y="152400"/>
            <a:ext cx="808672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3744"/>
      </p:ext>
    </p:extLst>
  </p:cSld>
  <p:clrMapOvr>
    <a:masterClrMapping/>
  </p:clrMapOvr>
  <p:transition advClick="0" advTm="10907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Сања Цветковић,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Социјално становање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3" y="152400"/>
            <a:ext cx="808672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6157"/>
      </p:ext>
    </p:extLst>
  </p:cSld>
  <p:clrMapOvr>
    <a:masterClrMapping/>
  </p:clrMapOvr>
  <p:transition advClick="0" advTm="1109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36" y="586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Сања Цветковић, студент архитектуре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Социјално становање</a:t>
            </a:r>
            <a:endParaRPr lang="sr-Cyrl-R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1" y="228600"/>
            <a:ext cx="8096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6434"/>
      </p:ext>
    </p:extLst>
  </p:cSld>
  <p:clrMapOvr>
    <a:masterClrMapping/>
  </p:clrMapOvr>
  <p:transition advClick="0" advTm="10978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8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CS" sz="2800" dirty="0">
                <a:solidFill>
                  <a:schemeClr val="accent1">
                    <a:lumMod val="75000"/>
                  </a:schemeClr>
                </a:solidFill>
              </a:rPr>
              <a:t>Жири за доделу награде </a:t>
            </a:r>
            <a:r>
              <a:rPr lang="sr-Cyrl-CS" sz="28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buNone/>
            </a:pPr>
            <a:r>
              <a:rPr lang="sr-Cyrl-RS" sz="2800" dirty="0" smtClean="0">
                <a:solidFill>
                  <a:schemeClr val="accent1">
                    <a:lumMod val="75000"/>
                  </a:schemeClr>
                </a:solidFill>
              </a:rPr>
              <a:t>Лазар Кузманов</a:t>
            </a:r>
            <a:r>
              <a:rPr lang="sr-Latn-RS" sz="2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Latn-RS" sz="2800" dirty="0">
                <a:solidFill>
                  <a:schemeClr val="accent1">
                    <a:lumMod val="75000"/>
                  </a:schemeClr>
                </a:solidFill>
              </a:rPr>
              <a:t>архитекта, председник </a:t>
            </a:r>
            <a:r>
              <a:rPr lang="sr-Cyrl-RS" sz="2800" dirty="0" smtClean="0">
                <a:solidFill>
                  <a:schemeClr val="accent1">
                    <a:lumMod val="75000"/>
                  </a:schemeClr>
                </a:solidFill>
              </a:rPr>
              <a:t>ж</a:t>
            </a:r>
            <a:r>
              <a:rPr lang="sr-Latn-RS" sz="2800" dirty="0" smtClean="0">
                <a:solidFill>
                  <a:schemeClr val="accent1">
                    <a:lumMod val="75000"/>
                  </a:schemeClr>
                </a:solidFill>
              </a:rPr>
              <a:t>ирија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sr-Cyrl-R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r-Latn-RS" sz="2800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sr-Latn-RS" sz="2800" dirty="0">
                <a:solidFill>
                  <a:schemeClr val="accent1">
                    <a:lumMod val="75000"/>
                  </a:schemeClr>
                </a:solidFill>
              </a:rPr>
              <a:t>чланови: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buNone/>
            </a:pPr>
            <a:r>
              <a:rPr lang="sr-Cyrl-RS" sz="2800" dirty="0" smtClean="0">
                <a:solidFill>
                  <a:schemeClr val="accent1">
                    <a:lumMod val="75000"/>
                  </a:schemeClr>
                </a:solidFill>
              </a:rPr>
              <a:t>Сањин Грбић, архитекта, Београд</a:t>
            </a:r>
          </a:p>
          <a:p>
            <a:pPr marL="0" lvl="0" indent="0" algn="ctr">
              <a:buNone/>
            </a:pPr>
            <a:r>
              <a:rPr lang="sr-Cyrl-RS" sz="2800" smtClean="0">
                <a:solidFill>
                  <a:schemeClr val="accent1">
                    <a:lumMod val="75000"/>
                  </a:schemeClr>
                </a:solidFill>
              </a:rPr>
              <a:t>Игор </a:t>
            </a:r>
            <a:r>
              <a:rPr lang="sr-Cyrl-RS" sz="2800" dirty="0" smtClean="0">
                <a:solidFill>
                  <a:schemeClr val="accent1">
                    <a:lumMod val="75000"/>
                  </a:schemeClr>
                </a:solidFill>
              </a:rPr>
              <a:t>Рајковић, архитекта</a:t>
            </a:r>
            <a:r>
              <a:rPr lang="sr-Cyrl-RS" sz="280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sr-Cyrl-RS" sz="2800" smtClean="0">
                <a:solidFill>
                  <a:schemeClr val="accent1">
                    <a:lumMod val="75000"/>
                  </a:schemeClr>
                </a:solidFill>
              </a:rPr>
              <a:t>Београд</a:t>
            </a:r>
            <a:endParaRPr lang="sr-Cyrl-R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buNone/>
            </a:pPr>
            <a:r>
              <a:rPr lang="sr-Cyrl-RS" sz="2800" dirty="0" smtClean="0">
                <a:solidFill>
                  <a:schemeClr val="accent1">
                    <a:lumMod val="75000"/>
                  </a:schemeClr>
                </a:solidFill>
              </a:rPr>
              <a:t>Горан Јовановић, архитекта Ниш</a:t>
            </a:r>
          </a:p>
          <a:p>
            <a:pPr marL="0" lvl="0" indent="0" algn="ctr">
              <a:buNone/>
            </a:pPr>
            <a:r>
              <a:rPr lang="sr-Cyrl-RS" sz="2800" dirty="0" smtClean="0">
                <a:solidFill>
                  <a:schemeClr val="accent1">
                    <a:lumMod val="75000"/>
                  </a:schemeClr>
                </a:solidFill>
              </a:rPr>
              <a:t>Александар Рацков, архитекта, Зрењанин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2278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3276600"/>
            <a:ext cx="429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3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57309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Предраг Милутиновић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, арх</a:t>
            </a:r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итекта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Cyrl-RS" dirty="0">
                <a:solidFill>
                  <a:schemeClr val="accent1">
                    <a:lumMod val="75000"/>
                  </a:schemeClr>
                </a:solidFill>
              </a:rPr>
              <a:t>Параолимпијски центар, Крагујевац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49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8385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дишња награда и повеља УАС-а за 2012. годину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</TotalTime>
  <Words>1231</Words>
  <Application>Microsoft Office PowerPoint</Application>
  <PresentationFormat>On-screen Show (4:3)</PresentationFormat>
  <Paragraphs>224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Годишња награда и повеља УАС-а за 2012. годину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Aleksandra</dc:creator>
  <cp:lastModifiedBy>Društvo Arhitekata Beograda</cp:lastModifiedBy>
  <cp:revision>138</cp:revision>
  <dcterms:created xsi:type="dcterms:W3CDTF">2014-12-21T11:23:13Z</dcterms:created>
  <dcterms:modified xsi:type="dcterms:W3CDTF">2017-12-26T09:39:23Z</dcterms:modified>
</cp:coreProperties>
</file>